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4" r:id="rId7"/>
    <p:sldId id="263" r:id="rId8"/>
    <p:sldId id="265" r:id="rId9"/>
    <p:sldId id="256" r:id="rId10"/>
    <p:sldId id="267" r:id="rId11"/>
    <p:sldId id="268" r:id="rId12"/>
    <p:sldId id="257"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C5BA8D-3EA0-4537-84FC-B43239D9C32C}" type="datetimeFigureOut">
              <a:rPr lang="en-US" smtClean="0"/>
              <a:pPr/>
              <a:t>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F0254-23D2-43BB-B1A7-CE84990CAF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5BA8D-3EA0-4537-84FC-B43239D9C32C}" type="datetimeFigureOut">
              <a:rPr lang="en-US" smtClean="0"/>
              <a:pPr/>
              <a:t>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F0254-23D2-43BB-B1A7-CE84990CAF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5BA8D-3EA0-4537-84FC-B43239D9C32C}" type="datetimeFigureOut">
              <a:rPr lang="en-US" smtClean="0"/>
              <a:pPr/>
              <a:t>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F0254-23D2-43BB-B1A7-CE84990CAF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5BA8D-3EA0-4537-84FC-B43239D9C32C}" type="datetimeFigureOut">
              <a:rPr lang="en-US" smtClean="0"/>
              <a:pPr/>
              <a:t>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F0254-23D2-43BB-B1A7-CE84990CAF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C5BA8D-3EA0-4537-84FC-B43239D9C32C}" type="datetimeFigureOut">
              <a:rPr lang="en-US" smtClean="0"/>
              <a:pPr/>
              <a:t>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F0254-23D2-43BB-B1A7-CE84990CAF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C5BA8D-3EA0-4537-84FC-B43239D9C32C}" type="datetimeFigureOut">
              <a:rPr lang="en-US" smtClean="0"/>
              <a:pPr/>
              <a:t>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F0254-23D2-43BB-B1A7-CE84990CAF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C5BA8D-3EA0-4537-84FC-B43239D9C32C}" type="datetimeFigureOut">
              <a:rPr lang="en-US" smtClean="0"/>
              <a:pPr/>
              <a:t>1/5/2009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F0254-23D2-43BB-B1A7-CE84990CAF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C5BA8D-3EA0-4537-84FC-B43239D9C32C}" type="datetimeFigureOut">
              <a:rPr lang="en-US" smtClean="0"/>
              <a:pPr/>
              <a:t>1/5/2009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F0254-23D2-43BB-B1A7-CE84990CAF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5BA8D-3EA0-4537-84FC-B43239D9C32C}" type="datetimeFigureOut">
              <a:rPr lang="en-US" smtClean="0"/>
              <a:pPr/>
              <a:t>1/5/2009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F0254-23D2-43BB-B1A7-CE84990CAF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5BA8D-3EA0-4537-84FC-B43239D9C32C}" type="datetimeFigureOut">
              <a:rPr lang="en-US" smtClean="0"/>
              <a:pPr/>
              <a:t>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F0254-23D2-43BB-B1A7-CE84990CAF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5BA8D-3EA0-4537-84FC-B43239D9C32C}" type="datetimeFigureOut">
              <a:rPr lang="en-US" smtClean="0"/>
              <a:pPr/>
              <a:t>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F0254-23D2-43BB-B1A7-CE84990CAF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5BA8D-3EA0-4537-84FC-B43239D9C32C}" type="datetimeFigureOut">
              <a:rPr lang="en-US" smtClean="0"/>
              <a:pPr/>
              <a:t>1/5/2009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F0254-23D2-43BB-B1A7-CE84990CAF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North African Colonial City</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Prior to European colonization regions of Africa already exhibited towns.</a:t>
            </a:r>
          </a:p>
          <a:p>
            <a:pPr>
              <a:buNone/>
            </a:pPr>
            <a:r>
              <a:rPr lang="en-US" dirty="0" smtClean="0">
                <a:sym typeface="Wingdings" pitchFamily="2" charset="2"/>
              </a:rPr>
              <a:t>pre-existing towns were located in northern Africa, western Africa, and in east coast Swahili city-states.</a:t>
            </a:r>
          </a:p>
          <a:p>
            <a:pPr>
              <a:buNone/>
            </a:pPr>
            <a:r>
              <a:rPr lang="en-US" dirty="0" smtClean="0">
                <a:sym typeface="Wingdings" pitchFamily="2" charset="2"/>
              </a:rPr>
              <a:t>Europeans were limited to adopting and adapting structures already in existence. </a:t>
            </a:r>
          </a:p>
          <a:p>
            <a:pPr>
              <a:buNone/>
            </a:pPr>
            <a:endParaRPr lang="en-US" dirty="0" smtClean="0"/>
          </a:p>
          <a:p>
            <a:pPr>
              <a:buNone/>
            </a:pPr>
            <a:endParaRPr lang="en-US" dirty="0" smtClean="0"/>
          </a:p>
          <a:p>
            <a:pPr>
              <a:buNone/>
            </a:pPr>
            <a:endParaRPr lang="en-US" dirty="0" smtClean="0"/>
          </a:p>
          <a:p>
            <a:pPr>
              <a:buNone/>
            </a:pPr>
            <a:r>
              <a:rPr lang="en-US" dirty="0" smtClean="0"/>
              <a:t>The new settler town in North Africa was built as an addition to the existing Islamic city.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Increased Urbanization leads to the development of slums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From the 1930s onwards Moslems increasingly moved to urban areas. </a:t>
            </a:r>
          </a:p>
          <a:p>
            <a:r>
              <a:rPr lang="en-US" dirty="0" smtClean="0"/>
              <a:t>The </a:t>
            </a:r>
            <a:r>
              <a:rPr lang="en-US" dirty="0" err="1" smtClean="0"/>
              <a:t>medinas</a:t>
            </a:r>
            <a:r>
              <a:rPr lang="en-US" dirty="0" smtClean="0"/>
              <a:t> already had to contend with the naturally increasing Moslem population.</a:t>
            </a:r>
          </a:p>
          <a:p>
            <a:r>
              <a:rPr lang="en-US" dirty="0" smtClean="0"/>
              <a:t>This trend led to the creation of </a:t>
            </a:r>
            <a:r>
              <a:rPr lang="en-US" dirty="0" err="1" smtClean="0"/>
              <a:t>bidonvilles</a:t>
            </a:r>
            <a:r>
              <a:rPr lang="en-US" dirty="0" smtClean="0"/>
              <a:t> or tin-can towns.</a:t>
            </a:r>
          </a:p>
          <a:p>
            <a:r>
              <a:rPr lang="en-US" dirty="0" smtClean="0"/>
              <a:t>These towns became more apparent during the late colonial period. </a:t>
            </a:r>
          </a:p>
          <a:p>
            <a:r>
              <a:rPr lang="en-US" dirty="0" smtClean="0"/>
              <a:t>In most cities the government could not keep up with these rapidly growing settlements.  </a:t>
            </a:r>
          </a:p>
          <a:p>
            <a:r>
              <a:rPr lang="en-US" dirty="0" smtClean="0"/>
              <a:t>The </a:t>
            </a:r>
            <a:r>
              <a:rPr lang="en-US" dirty="0" err="1" smtClean="0"/>
              <a:t>bidonvilles</a:t>
            </a:r>
            <a:r>
              <a:rPr lang="en-US" dirty="0" smtClean="0"/>
              <a:t> became a permanent part of the colonial city.  Large shantytowns still exist in my cities throughout Africa.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Attempt at regulating the shantytowns</a:t>
            </a:r>
            <a:endParaRPr lang="en-US" dirty="0"/>
          </a:p>
        </p:txBody>
      </p:sp>
      <p:sp>
        <p:nvSpPr>
          <p:cNvPr id="3" name="Content Placeholder 2"/>
          <p:cNvSpPr>
            <a:spLocks noGrp="1"/>
          </p:cNvSpPr>
          <p:nvPr>
            <p:ph idx="1"/>
          </p:nvPr>
        </p:nvSpPr>
        <p:spPr/>
        <p:txBody>
          <a:bodyPr>
            <a:normAutofit fontScale="92500"/>
          </a:bodyPr>
          <a:lstStyle/>
          <a:p>
            <a:r>
              <a:rPr lang="en-US" dirty="0" smtClean="0"/>
              <a:t>Most Moroccan towns were built under strict French planning and regulation; however, Casablanca was an exception.</a:t>
            </a:r>
          </a:p>
          <a:p>
            <a:r>
              <a:rPr lang="en-US" dirty="0" smtClean="0"/>
              <a:t>Shantytowns became even more extensive in Casablanca during the 1930s when the colonial government was crippled by the depression. </a:t>
            </a:r>
          </a:p>
          <a:p>
            <a:r>
              <a:rPr lang="en-US" dirty="0" smtClean="0"/>
              <a:t>After the Second World War the French demolished the </a:t>
            </a:r>
            <a:r>
              <a:rPr lang="en-US" dirty="0" err="1" smtClean="0"/>
              <a:t>bidonvilles</a:t>
            </a:r>
            <a:r>
              <a:rPr lang="en-US" dirty="0" smtClean="0"/>
              <a:t> and constructed a series of regularly laid out suburbs (</a:t>
            </a:r>
            <a:r>
              <a:rPr lang="en-US" dirty="0" err="1" smtClean="0"/>
              <a:t>citiés</a:t>
            </a:r>
            <a:r>
              <a:rPr lang="en-US" dirty="0" smtClean="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Evolution of the North African Colonial City</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2055076" y="1600200"/>
            <a:ext cx="5033848" cy="452596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Exceptions to the dual form of North African cities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Morocco and Tunisia well developed urban systems were in place before colonial times; however, Algeria possessed a poorly developed urban network.</a:t>
            </a:r>
          </a:p>
          <a:p>
            <a:r>
              <a:rPr lang="en-US" dirty="0" smtClean="0"/>
              <a:t>The French developed new town such as </a:t>
            </a:r>
            <a:r>
              <a:rPr lang="en-US" dirty="0" err="1" smtClean="0"/>
              <a:t>Philippeville</a:t>
            </a:r>
            <a:r>
              <a:rPr lang="en-US" dirty="0" smtClean="0"/>
              <a:t> (1838) and Sidi-bel-Abbes (1843) in an attempt to create an urban network; however, these new towns had trouble attracting settlers.</a:t>
            </a:r>
          </a:p>
          <a:p>
            <a:r>
              <a:rPr lang="en-US" dirty="0" smtClean="0"/>
              <a:t>Already established urban areas continued to grow at a more rapid rate.  See the module on colonial capitals.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Two distinct, self-contained sectors of the North African Colonial City</a:t>
            </a:r>
            <a:br>
              <a:rPr lang="en-US" sz="3200" dirty="0" smtClean="0"/>
            </a:br>
            <a:r>
              <a:rPr lang="en-US" sz="3200" dirty="0" smtClean="0"/>
              <a:t>The Medina and the Nouvelle Ville</a:t>
            </a:r>
            <a:endParaRPr lang="en-US" sz="3200" dirty="0"/>
          </a:p>
        </p:txBody>
      </p:sp>
      <p:sp>
        <p:nvSpPr>
          <p:cNvPr id="3" name="Content Placeholder 2"/>
          <p:cNvSpPr>
            <a:spLocks noGrp="1"/>
          </p:cNvSpPr>
          <p:nvPr>
            <p:ph idx="1"/>
          </p:nvPr>
        </p:nvSpPr>
        <p:spPr>
          <a:xfrm>
            <a:off x="533400" y="1600200"/>
            <a:ext cx="8229600" cy="4525963"/>
          </a:xfrm>
        </p:spPr>
        <p:txBody>
          <a:bodyPr>
            <a:normAutofit fontScale="47500" lnSpcReduction="20000"/>
          </a:bodyPr>
          <a:lstStyle/>
          <a:p>
            <a:r>
              <a:rPr lang="en-US" dirty="0" smtClean="0"/>
              <a:t>The Islamic Cities (</a:t>
            </a:r>
            <a:r>
              <a:rPr lang="en-US" dirty="0" err="1" smtClean="0"/>
              <a:t>medinas</a:t>
            </a:r>
            <a:r>
              <a:rPr lang="en-US" dirty="0" smtClean="0"/>
              <a:t>)</a:t>
            </a:r>
          </a:p>
          <a:p>
            <a:pPr>
              <a:buNone/>
            </a:pPr>
            <a:r>
              <a:rPr lang="en-US" dirty="0" smtClean="0">
                <a:sym typeface="Wingdings" pitchFamily="2" charset="2"/>
              </a:rPr>
              <a:t>possessed walled enclosures</a:t>
            </a:r>
          </a:p>
          <a:p>
            <a:pPr>
              <a:buNone/>
            </a:pPr>
            <a:r>
              <a:rPr lang="en-US" dirty="0" smtClean="0">
                <a:sym typeface="Wingdings" pitchFamily="2" charset="2"/>
              </a:rPr>
              <a:t>continued to function much the same before and after conquest</a:t>
            </a:r>
          </a:p>
          <a:p>
            <a:pPr>
              <a:buNone/>
            </a:pPr>
            <a:r>
              <a:rPr lang="en-US" dirty="0" smtClean="0">
                <a:sym typeface="Wingdings" pitchFamily="2" charset="2"/>
              </a:rPr>
              <a:t>central to trading and agricultural economies </a:t>
            </a:r>
          </a:p>
          <a:p>
            <a:pPr>
              <a:buNone/>
            </a:pPr>
            <a:endParaRPr lang="en-US" dirty="0" smtClean="0">
              <a:sym typeface="Wingdings" pitchFamily="2" charset="2"/>
            </a:endParaRPr>
          </a:p>
          <a:p>
            <a:pPr>
              <a:buNone/>
            </a:pPr>
            <a:endParaRPr lang="en-US" dirty="0" smtClean="0">
              <a:sym typeface="Wingdings" pitchFamily="2" charset="2"/>
            </a:endParaRPr>
          </a:p>
          <a:p>
            <a:pPr>
              <a:buNone/>
            </a:pPr>
            <a:endParaRPr lang="en-US" dirty="0" smtClean="0">
              <a:sym typeface="Wingdings" pitchFamily="2" charset="2"/>
            </a:endParaRPr>
          </a:p>
          <a:p>
            <a:r>
              <a:rPr lang="en-US" dirty="0" err="1" smtClean="0"/>
              <a:t>Medinas</a:t>
            </a:r>
            <a:r>
              <a:rPr lang="en-US" dirty="0" smtClean="0"/>
              <a:t> exhibited a very strict pattern of land use</a:t>
            </a:r>
          </a:p>
          <a:p>
            <a:pPr>
              <a:buNone/>
            </a:pPr>
            <a:r>
              <a:rPr lang="en-US" dirty="0" smtClean="0">
                <a:sym typeface="Wingdings" pitchFamily="2" charset="2"/>
              </a:rPr>
              <a:t>In the center of the medina was a mosque </a:t>
            </a:r>
          </a:p>
          <a:p>
            <a:pPr>
              <a:buNone/>
            </a:pPr>
            <a:r>
              <a:rPr lang="en-US" dirty="0" smtClean="0">
                <a:sym typeface="Wingdings" pitchFamily="2" charset="2"/>
              </a:rPr>
              <a:t>highly skilled workers lived near the mosque</a:t>
            </a:r>
          </a:p>
          <a:p>
            <a:pPr>
              <a:buNone/>
            </a:pPr>
            <a:r>
              <a:rPr lang="en-US" dirty="0" smtClean="0">
                <a:sym typeface="Wingdings" pitchFamily="2" charset="2"/>
              </a:rPr>
              <a:t>lower occupations, such as leather workers, lived on the outskirts of town</a:t>
            </a:r>
            <a:endParaRPr lang="en-US" dirty="0" smtClean="0"/>
          </a:p>
          <a:p>
            <a:endParaRPr lang="en-US" dirty="0" smtClean="0"/>
          </a:p>
          <a:p>
            <a:endParaRPr lang="en-US" dirty="0" smtClean="0"/>
          </a:p>
          <a:p>
            <a:endParaRPr lang="en-US" dirty="0" smtClean="0"/>
          </a:p>
          <a:p>
            <a:endParaRPr lang="en-US" dirty="0" smtClean="0"/>
          </a:p>
          <a:p>
            <a:endParaRPr lang="en-US" dirty="0"/>
          </a:p>
          <a:p>
            <a:r>
              <a:rPr lang="en-US" dirty="0" smtClean="0"/>
              <a:t>The new European City (nouvelle </a:t>
            </a:r>
            <a:r>
              <a:rPr lang="en-US" dirty="0" err="1" smtClean="0"/>
              <a:t>ville</a:t>
            </a:r>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Rigid Pattern of Land Use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103082" y="2133600"/>
            <a:ext cx="3765555" cy="4449763"/>
          </a:xfrm>
          <a:prstGeom prst="rect">
            <a:avLst/>
          </a:prstGeom>
          <a:noFill/>
          <a:ln w="9525">
            <a:noFill/>
            <a:miter lim="800000"/>
            <a:headEnd/>
            <a:tailEnd/>
          </a:ln>
          <a:effectLst/>
        </p:spPr>
      </p:pic>
      <p:sp>
        <p:nvSpPr>
          <p:cNvPr id="5" name="TextBox 4"/>
          <p:cNvSpPr txBox="1"/>
          <p:nvPr/>
        </p:nvSpPr>
        <p:spPr>
          <a:xfrm>
            <a:off x="304800" y="1676400"/>
            <a:ext cx="3505200" cy="2308324"/>
          </a:xfrm>
          <a:prstGeom prst="rect">
            <a:avLst/>
          </a:prstGeom>
          <a:noFill/>
        </p:spPr>
        <p:txBody>
          <a:bodyPr wrap="square" rtlCol="0">
            <a:spAutoFit/>
          </a:bodyPr>
          <a:lstStyle/>
          <a:p>
            <a:r>
              <a:rPr lang="en-US" dirty="0" smtClean="0"/>
              <a:t>The Residential Arrangement into religious  quarters</a:t>
            </a:r>
          </a:p>
          <a:p>
            <a:endParaRPr lang="en-US" dirty="0" smtClean="0"/>
          </a:p>
          <a:p>
            <a:r>
              <a:rPr lang="en-US" dirty="0" smtClean="0"/>
              <a:t>Religion used to separate residential districts.</a:t>
            </a:r>
          </a:p>
          <a:p>
            <a:r>
              <a:rPr lang="en-US" dirty="0" smtClean="0">
                <a:sym typeface="Wingdings" pitchFamily="2" charset="2"/>
              </a:rPr>
              <a:t>Muslim</a:t>
            </a:r>
          </a:p>
          <a:p>
            <a:r>
              <a:rPr lang="en-US" dirty="0" smtClean="0">
                <a:sym typeface="Wingdings" pitchFamily="2" charset="2"/>
              </a:rPr>
              <a:t>Jewish</a:t>
            </a:r>
          </a:p>
          <a:p>
            <a:r>
              <a:rPr lang="en-US" dirty="0" smtClean="0">
                <a:sym typeface="Wingdings" pitchFamily="2" charset="2"/>
              </a:rPr>
              <a:t>Christian</a:t>
            </a: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European City (nouvelle </a:t>
            </a:r>
            <a:r>
              <a:rPr lang="en-US" dirty="0" err="1" smtClean="0"/>
              <a:t>ville</a:t>
            </a:r>
            <a:r>
              <a:rPr lang="en-US" dirty="0" smtClean="0"/>
              <a:t>)</a:t>
            </a:r>
            <a:endParaRPr lang="en-US" dirty="0"/>
          </a:p>
        </p:txBody>
      </p:sp>
      <p:sp>
        <p:nvSpPr>
          <p:cNvPr id="3" name="Content Placeholder 2"/>
          <p:cNvSpPr>
            <a:spLocks noGrp="1"/>
          </p:cNvSpPr>
          <p:nvPr>
            <p:ph idx="1"/>
          </p:nvPr>
        </p:nvSpPr>
        <p:spPr/>
        <p:txBody>
          <a:bodyPr/>
          <a:lstStyle/>
          <a:p>
            <a:r>
              <a:rPr lang="en-US" dirty="0" smtClean="0"/>
              <a:t>Predominantly French built and designed to house Frenchmen</a:t>
            </a:r>
          </a:p>
          <a:p>
            <a:r>
              <a:rPr lang="en-US" dirty="0" smtClean="0"/>
              <a:t>The European City reflects French tastes &amp; design</a:t>
            </a:r>
          </a:p>
          <a:p>
            <a:pPr lvl="1"/>
            <a:r>
              <a:rPr lang="en-US" dirty="0" smtClean="0"/>
              <a:t>Especially the designs of Paris</a:t>
            </a:r>
          </a:p>
          <a:p>
            <a:pPr lvl="1">
              <a:buNone/>
            </a:pPr>
            <a:r>
              <a:rPr lang="en-US" dirty="0" smtClean="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European City and Haussmann’s Paris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Major French cities acted as a plan from which cities in North Africa were designed.</a:t>
            </a:r>
          </a:p>
          <a:p>
            <a:pPr>
              <a:buNone/>
            </a:pPr>
            <a:r>
              <a:rPr lang="en-US" dirty="0" smtClean="0"/>
              <a:t>The most influential of French cities on the design of towns in Africa was Paris.</a:t>
            </a:r>
          </a:p>
          <a:p>
            <a:pPr>
              <a:buNone/>
            </a:pPr>
            <a:r>
              <a:rPr lang="en-US" dirty="0" smtClean="0">
                <a:sym typeface="Wingdings" pitchFamily="2" charset="2"/>
              </a:rPr>
              <a:t>Broad straight boulevards separated city blocks</a:t>
            </a:r>
          </a:p>
          <a:p>
            <a:pPr>
              <a:buNone/>
            </a:pPr>
            <a:r>
              <a:rPr lang="en-US" dirty="0" smtClean="0">
                <a:sym typeface="Wingdings" pitchFamily="2" charset="2"/>
              </a:rPr>
              <a:t>boulevards were separated by irregular street and plot systems</a:t>
            </a:r>
          </a:p>
          <a:p>
            <a:pPr>
              <a:buNone/>
            </a:pPr>
            <a:r>
              <a:rPr lang="en-US" dirty="0" smtClean="0">
                <a:sym typeface="Wingdings" pitchFamily="2" charset="2"/>
              </a:rPr>
              <a:t>Important buildings were located in strategic locations.  For instance, memorials were given special positioning.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European focus upon the Nouvelle Ville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colonial government lavished the European City with an array of new structures including: churches, government offices, town halls, and even opera houses.</a:t>
            </a:r>
          </a:p>
          <a:p>
            <a:r>
              <a:rPr lang="en-US" dirty="0" smtClean="0"/>
              <a:t>These structures left a very distinctively metropolitan mark upon the landscape. </a:t>
            </a:r>
          </a:p>
          <a:p>
            <a:r>
              <a:rPr lang="en-US" dirty="0" smtClean="0"/>
              <a:t>French influenced parks, gardens, and monuments were constructed; however, they were made on a grander scale than had been possible in Europe</a:t>
            </a:r>
          </a:p>
          <a:p>
            <a:r>
              <a:rPr lang="en-US" dirty="0" smtClean="0"/>
              <a:t>This trend reflected the desire of each segment of settler society to live and work in a more magnificent setting than what they would have experienced in Europe.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Hostile environment of North Africa </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r>
              <a:rPr lang="en-US" dirty="0" smtClean="0"/>
              <a:t>High-density multistory buildings were concentrated within the center of the city, like in Paris or other French provinces.</a:t>
            </a:r>
          </a:p>
          <a:p>
            <a:r>
              <a:rPr lang="en-US" dirty="0" smtClean="0"/>
              <a:t>This arrangement was essential in Algeria because the majority of towns were fortified and walls were constructed around them.</a:t>
            </a:r>
          </a:p>
          <a:p>
            <a:r>
              <a:rPr lang="en-US" dirty="0" smtClean="0"/>
              <a:t>Urban sprawl would leave housing and other facilities outside the protective fortifications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trends in North Africa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 1886, the European population of Algeria was 63.3% urban.  By 1954, it was 78.3% urban.</a:t>
            </a:r>
          </a:p>
          <a:p>
            <a:r>
              <a:rPr lang="en-US" dirty="0" smtClean="0"/>
              <a:t>The Moslem population remained essentially rural; however, rural-urban migration began to gather momentum in the late colonial period.</a:t>
            </a:r>
          </a:p>
          <a:p>
            <a:pPr>
              <a:buNone/>
            </a:pPr>
            <a:r>
              <a:rPr lang="en-US" dirty="0" smtClean="0"/>
              <a:t>Algiers, an example of rural-urban migration:</a:t>
            </a:r>
          </a:p>
          <a:p>
            <a:pPr>
              <a:buNone/>
            </a:pPr>
            <a:r>
              <a:rPr lang="en-US" dirty="0" smtClean="0">
                <a:sym typeface="Wingdings" pitchFamily="2" charset="2"/>
              </a:rPr>
              <a:t>In 1886, there were 52,000 Europeans and only 13,000 Moslems.</a:t>
            </a:r>
          </a:p>
          <a:p>
            <a:pPr>
              <a:buNone/>
            </a:pPr>
            <a:r>
              <a:rPr lang="en-US" dirty="0" smtClean="0">
                <a:sym typeface="Wingdings" pitchFamily="2" charset="2"/>
              </a:rPr>
              <a:t>1926- 193,000 Europeans and 73,000 Moslems</a:t>
            </a:r>
          </a:p>
          <a:p>
            <a:pPr>
              <a:buNone/>
            </a:pPr>
            <a:r>
              <a:rPr lang="en-US" dirty="0" smtClean="0">
                <a:sym typeface="Wingdings" pitchFamily="2" charset="2"/>
              </a:rPr>
              <a:t>1954-rapid rates of Moslem rural-urban migration and a weak French demographic structure led to 277,000 Europeans and 293,000 Moslems</a:t>
            </a:r>
          </a:p>
          <a:p>
            <a:pPr>
              <a:buNone/>
            </a:pPr>
            <a:r>
              <a:rPr lang="en-US" dirty="0" smtClean="0">
                <a:sym typeface="Wingdings" pitchFamily="2" charset="2"/>
              </a:rPr>
              <a:t>1960-307,000 Europeans and 543,000 Moslems. </a:t>
            </a: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0"/>
            <a:ext cx="5105400" cy="936625"/>
          </a:xfrm>
        </p:spPr>
        <p:txBody>
          <a:bodyPr>
            <a:normAutofit/>
          </a:bodyPr>
          <a:lstStyle/>
          <a:p>
            <a:r>
              <a:rPr lang="en-US" sz="1400" dirty="0" smtClean="0"/>
              <a:t>Algiers in 1850</a:t>
            </a:r>
            <a:endParaRPr lang="en-US" sz="1400" dirty="0"/>
          </a:p>
        </p:txBody>
      </p:sp>
      <p:pic>
        <p:nvPicPr>
          <p:cNvPr id="1027" name="Picture 3"/>
          <p:cNvPicPr>
            <a:picLocks noChangeAspect="1" noChangeArrowheads="1"/>
          </p:cNvPicPr>
          <p:nvPr/>
        </p:nvPicPr>
        <p:blipFill>
          <a:blip r:embed="rId2"/>
          <a:srcRect/>
          <a:stretch>
            <a:fillRect/>
          </a:stretch>
        </p:blipFill>
        <p:spPr bwMode="auto">
          <a:xfrm>
            <a:off x="5105400" y="990600"/>
            <a:ext cx="3823748" cy="5178392"/>
          </a:xfrm>
          <a:prstGeom prst="rect">
            <a:avLst/>
          </a:prstGeom>
          <a:noFill/>
          <a:ln w="9525">
            <a:noFill/>
            <a:miter lim="800000"/>
            <a:headEnd/>
            <a:tailEnd/>
          </a:ln>
          <a:effectLst/>
        </p:spPr>
      </p:pic>
      <p:sp>
        <p:nvSpPr>
          <p:cNvPr id="5" name="TextBox 4"/>
          <p:cNvSpPr txBox="1"/>
          <p:nvPr/>
        </p:nvSpPr>
        <p:spPr>
          <a:xfrm>
            <a:off x="228600" y="3164681"/>
            <a:ext cx="4572000" cy="2800767"/>
          </a:xfrm>
          <a:prstGeom prst="rect">
            <a:avLst/>
          </a:prstGeom>
          <a:noFill/>
        </p:spPr>
        <p:txBody>
          <a:bodyPr wrap="square" rtlCol="0">
            <a:spAutoFit/>
          </a:bodyPr>
          <a:lstStyle/>
          <a:p>
            <a:pPr>
              <a:buFont typeface="Arial" pitchFamily="34" charset="0"/>
              <a:buChar char="•"/>
            </a:pPr>
            <a:r>
              <a:rPr lang="en-US" sz="1600" dirty="0" smtClean="0"/>
              <a:t>Note the two distinct sections of the city, the Moslem medina is located is the northern portion of the city.  The new European city is located towards the southern section of the town.</a:t>
            </a:r>
          </a:p>
          <a:p>
            <a:pPr>
              <a:buFont typeface="Arial" pitchFamily="34" charset="0"/>
              <a:buChar char="•"/>
            </a:pPr>
            <a:endParaRPr lang="en-US" sz="1600" dirty="0" smtClean="0"/>
          </a:p>
          <a:p>
            <a:pPr>
              <a:buFont typeface="Arial" pitchFamily="34" charset="0"/>
              <a:buChar char="•"/>
            </a:pPr>
            <a:r>
              <a:rPr lang="en-US" sz="1600" dirty="0" smtClean="0"/>
              <a:t>A boulevard was constructed between the two sections to separate the two distinct social groups as Haussmann had done in Paris to expel the poor population from the area.  This resulted in the Moslem population being forced to live in even more crowded conditions than the poor in Paris</a:t>
            </a:r>
            <a:endParaRPr lang="en-US" sz="1600" dirty="0"/>
          </a:p>
        </p:txBody>
      </p:sp>
      <p:sp>
        <p:nvSpPr>
          <p:cNvPr id="6" name="TextBox 5"/>
          <p:cNvSpPr txBox="1"/>
          <p:nvPr/>
        </p:nvSpPr>
        <p:spPr>
          <a:xfrm>
            <a:off x="990600" y="228601"/>
            <a:ext cx="3810000" cy="3416320"/>
          </a:xfrm>
          <a:prstGeom prst="rect">
            <a:avLst/>
          </a:prstGeom>
          <a:noFill/>
        </p:spPr>
        <p:txBody>
          <a:bodyPr wrap="square" rtlCol="0">
            <a:spAutoFit/>
          </a:bodyPr>
          <a:lstStyle/>
          <a:p>
            <a:endParaRPr lang="en-US" dirty="0" smtClean="0"/>
          </a:p>
          <a:p>
            <a:endParaRPr lang="en-US" dirty="0" smtClean="0"/>
          </a:p>
          <a:p>
            <a:endParaRPr lang="en-US" dirty="0" smtClean="0"/>
          </a:p>
          <a:p>
            <a:pPr>
              <a:buFont typeface="Arial" pitchFamily="34" charset="0"/>
              <a:buChar char="•"/>
            </a:pPr>
            <a:r>
              <a:rPr lang="en-US" sz="1600" dirty="0" smtClean="0"/>
              <a:t>Algiers remained the largest European city on the continent in terms of European population from soon after its conquest until the early 1930s. </a:t>
            </a:r>
          </a:p>
          <a:p>
            <a:pPr>
              <a:buFont typeface="Arial" pitchFamily="34" charset="0"/>
              <a:buChar char="•"/>
            </a:pPr>
            <a:endParaRPr lang="en-US" sz="1600" dirty="0" smtClean="0"/>
          </a:p>
          <a:p>
            <a:pPr>
              <a:buFont typeface="Arial" pitchFamily="34" charset="0"/>
              <a:buChar char="•"/>
            </a:pPr>
            <a:r>
              <a:rPr lang="en-US" sz="1600" dirty="0" smtClean="0"/>
              <a:t>It remained the second largest European city until independence in 1962 when many Europeans returned to France.  </a:t>
            </a:r>
          </a:p>
          <a:p>
            <a:pPr>
              <a:buFont typeface="Arial" pitchFamily="34" charset="0"/>
              <a:buChar char="•"/>
            </a:pPr>
            <a:endParaRPr lang="en-US" sz="1600" dirty="0" smtClean="0"/>
          </a:p>
          <a:p>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931</Words>
  <Application>Microsoft Office PowerPoint</Application>
  <PresentationFormat>On-screen Show (4:3)</PresentationFormat>
  <Paragraphs>88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North African Colonial City</vt:lpstr>
      <vt:lpstr>Two distinct, self-contained sectors of the North African Colonial City The Medina and the Nouvelle Ville</vt:lpstr>
      <vt:lpstr>The Rigid Pattern of Land Use</vt:lpstr>
      <vt:lpstr>The new European City (nouvelle ville)</vt:lpstr>
      <vt:lpstr>The European City and Haussmann’s Paris</vt:lpstr>
      <vt:lpstr>The European focus upon the Nouvelle Ville </vt:lpstr>
      <vt:lpstr>The Hostile environment of North Africa </vt:lpstr>
      <vt:lpstr>Urban trends in North Africa</vt:lpstr>
      <vt:lpstr>Algiers in 1850</vt:lpstr>
      <vt:lpstr>Increased Urbanization leads to the development of slums</vt:lpstr>
      <vt:lpstr>An Attempt at regulating the shantytowns</vt:lpstr>
      <vt:lpstr>The Evolution of the North African Colonial City</vt:lpstr>
      <vt:lpstr>Exceptions to the dual form of North African cities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Beck</dc:creator>
  <cp:lastModifiedBy>Eric Beck</cp:lastModifiedBy>
  <cp:revision>31</cp:revision>
  <dcterms:created xsi:type="dcterms:W3CDTF">2008-12-29T15:16:38Z</dcterms:created>
  <dcterms:modified xsi:type="dcterms:W3CDTF">2009-01-05T16:14:40Z</dcterms:modified>
</cp:coreProperties>
</file>